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799" r:id="rId17"/>
    <p:sldId id="800" r:id="rId18"/>
    <p:sldId id="803" r:id="rId19"/>
    <p:sldId id="805" r:id="rId20"/>
    <p:sldId id="804" r:id="rId21"/>
    <p:sldId id="792" r:id="rId22"/>
    <p:sldId id="385" r:id="rId23"/>
    <p:sldId id="386" r:id="rId24"/>
    <p:sldId id="387" r:id="rId25"/>
    <p:sldId id="770" r:id="rId26"/>
    <p:sldId id="784" r:id="rId27"/>
    <p:sldId id="785" r:id="rId28"/>
    <p:sldId id="773" r:id="rId29"/>
    <p:sldId id="774" r:id="rId30"/>
    <p:sldId id="767" r:id="rId31"/>
    <p:sldId id="416" r:id="rId32"/>
    <p:sldId id="417" r:id="rId33"/>
    <p:sldId id="418" r:id="rId34"/>
    <p:sldId id="419" r:id="rId35"/>
    <p:sldId id="801" r:id="rId36"/>
    <p:sldId id="422" r:id="rId37"/>
    <p:sldId id="423" r:id="rId38"/>
    <p:sldId id="425" r:id="rId39"/>
    <p:sldId id="432" r:id="rId40"/>
    <p:sldId id="424" r:id="rId41"/>
    <p:sldId id="426" r:id="rId42"/>
    <p:sldId id="427" r:id="rId43"/>
    <p:sldId id="428" r:id="rId44"/>
    <p:sldId id="806" r:id="rId45"/>
    <p:sldId id="4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389"/>
    <p:restoredTop sz="92961" autoAdjust="0"/>
  </p:normalViewPr>
  <p:slideViewPr>
    <p:cSldViewPr>
      <p:cViewPr varScale="1">
        <p:scale>
          <a:sx n="158" d="100"/>
          <a:sy n="158" d="100"/>
        </p:scale>
        <p:origin x="129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11/7/22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11/7/22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11/7/22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11/7/22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11/7/22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30.png"/><Relationship Id="rId10" Type="http://schemas.openxmlformats.org/officeDocument/2006/relationships/image" Target="../media/image19.tiff"/><Relationship Id="rId4" Type="http://schemas.openxmlformats.org/officeDocument/2006/relationships/image" Target="../media/image125.png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.tiff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17.jpeg"/><Relationship Id="rId17" Type="http://schemas.openxmlformats.org/officeDocument/2006/relationships/image" Target="../media/image22.tiff"/><Relationship Id="rId2" Type="http://schemas.openxmlformats.org/officeDocument/2006/relationships/image" Target="../media/image22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tiff"/><Relationship Id="rId5" Type="http://schemas.openxmlformats.org/officeDocument/2006/relationships/image" Target="../media/image25.pn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 3100 – DSA2</a:t>
            </a:r>
            <a:br>
              <a:rPr lang="en-US" sz="80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Bi-partite matching</a:t>
            </a:r>
          </a:p>
          <a:p>
            <a:pPr algn="l"/>
            <a:r>
              <a:rPr lang="en-US" dirty="0"/>
              <a:t>Introduction to reducing problems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Max-flow vs. 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two problems are “related”</a:t>
            </a:r>
          </a:p>
          <a:p>
            <a:pPr lvl="1"/>
            <a:r>
              <a:rPr lang="en-US" dirty="0"/>
              <a:t>Here we’re saying: if you can solve </a:t>
            </a:r>
            <a:r>
              <a:rPr lang="en-US" b="1" i="1" u="sng" dirty="0"/>
              <a:t>Max-flow</a:t>
            </a:r>
            <a:r>
              <a:rPr lang="en-US" dirty="0"/>
              <a:t>, you can solve </a:t>
            </a:r>
            <a:r>
              <a:rPr lang="en-US" b="1" i="1" u="sng" dirty="0"/>
              <a:t>Edge-disjoint path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Edge-disjoint paths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hopefully small (more on this in a moment).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 is a transformation of one problem into another problem</a:t>
                </a:r>
              </a:p>
              <a:p>
                <a:pPr lvl="1"/>
                <a:r>
                  <a:rPr lang="en-US" dirty="0"/>
                  <a:t>Edge-disjoint paths is reducible to max-flow because we can use max-flow to solve it</a:t>
                </a:r>
              </a:p>
              <a:p>
                <a:pPr lvl="1"/>
                <a:r>
                  <a:rPr lang="en-US" dirty="0"/>
                  <a:t>Formally, problem A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reducible</a:t>
                </a:r>
                <a:r>
                  <a:rPr lang="en-US" dirty="0"/>
                  <a:t> to problem B if we can use a solution to B to solve A</a:t>
                </a:r>
              </a:p>
              <a:p>
                <a:r>
                  <a:rPr lang="en-US" dirty="0"/>
                  <a:t>We’re particularly interested in reductions that happen fast!</a:t>
                </a:r>
              </a:p>
              <a:p>
                <a:pPr lvl="1"/>
                <a:r>
                  <a:rPr lang="en-US" i="1" dirty="0"/>
                  <a:t>Meaning the work to do the conversion is fast (how fast?)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If A is </a:t>
                </a:r>
                <a:r>
                  <a:rPr lang="en-US" altLang="en-US" b="1" i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polynomial-time reducible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to B, we denote this as:</a:t>
                </a:r>
                <a:br>
                  <a:rPr lang="en-US" altLang="en-US" dirty="0">
                    <a:ea typeface="ＭＳ Ｐゴシック" panose="020B0600070205080204" pitchFamily="34" charset="-128"/>
                  </a:rPr>
                </a:br>
                <a:r>
                  <a:rPr lang="en-US" altLang="en-US" dirty="0">
                    <a:ea typeface="ＭＳ Ｐゴシック" panose="020B0600070205080204" pitchFamily="34" charset="-128"/>
                  </a:rPr>
                  <a:t>       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A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</a:t>
                </a:r>
                <a:r>
                  <a:rPr lang="en-US" altLang="en-US" b="1" baseline="-25000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p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B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If the conversion takes linear time, we might say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𝑨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𝒏</m:t>
                        </m:r>
                      </m:sub>
                    </m:sSub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𝑩</m:t>
                    </m:r>
                  </m:oMath>
                </a14:m>
                <a:endParaRPr lang="en-US" altLang="en-US" b="1" dirty="0">
                  <a:solidFill>
                    <a:schemeClr val="accent1"/>
                  </a:solidFill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  <a:blipFill>
                <a:blip r:embed="rId2"/>
                <a:stretch>
                  <a:fillRect l="-1273" t="-2338" r="-694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8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9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11125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runtime to solve A is:</a:t>
            </a:r>
          </a:p>
          <a:p>
            <a:pPr lvl="1"/>
            <a:r>
              <a:rPr lang="en-US" b="1" i="1" dirty="0"/>
              <a:t>Convert(A-&gt;B)</a:t>
            </a:r>
            <a:r>
              <a:rPr lang="en-US" dirty="0"/>
              <a:t>: Time it takes to convert problem A into problem B</a:t>
            </a:r>
          </a:p>
          <a:p>
            <a:pPr lvl="1"/>
            <a:r>
              <a:rPr lang="en-US" b="1" i="1" dirty="0"/>
              <a:t>Execute(B):</a:t>
            </a:r>
            <a:r>
              <a:rPr lang="en-US" dirty="0"/>
              <a:t> Time it takes to execute algorithm to solve B</a:t>
            </a:r>
          </a:p>
          <a:p>
            <a:pPr lvl="1"/>
            <a:r>
              <a:rPr lang="en-US" b="1" i="1" dirty="0"/>
              <a:t>Solve(B-&gt;A)</a:t>
            </a:r>
            <a:r>
              <a:rPr lang="en-US" dirty="0"/>
              <a:t>: Time to convert solution of B back to solution of A</a:t>
            </a:r>
          </a:p>
          <a:p>
            <a:pPr lvl="1"/>
            <a:endParaRPr lang="en-US" b="1" i="1" dirty="0"/>
          </a:p>
          <a:p>
            <a:r>
              <a:rPr lang="en-US" b="1" i="1" dirty="0"/>
              <a:t>Total Runtime: Convert(A-&gt;B) + Execute(B) + Solve(B-&gt;A)</a:t>
            </a:r>
          </a:p>
          <a:p>
            <a:endParaRPr lang="en-US" b="1" i="1" dirty="0"/>
          </a:p>
          <a:p>
            <a:r>
              <a:rPr lang="en-US" dirty="0"/>
              <a:t>Do you see why we want convert() and solve() to be FAST. We want the slowest part to be the actual algorithm that solves B if possible.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Hard-ness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Total Runtime: Convert(A-&gt;B) + Execute(B) + Solve(B-&gt;A)</a:t>
                </a:r>
              </a:p>
              <a:p>
                <a:endParaRPr lang="en-US" b="1" i="1" dirty="0"/>
              </a:p>
              <a:p>
                <a:r>
                  <a:rPr lang="en-US" dirty="0"/>
                  <a:t>Generally, we want execute() to be the slowest term, we then can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where alpha is the runtime of convert() and solve()</a:t>
                </a:r>
              </a:p>
              <a:p>
                <a:endParaRPr lang="en-US" dirty="0"/>
              </a:p>
              <a:p>
                <a:r>
                  <a:rPr lang="en-US" dirty="0"/>
                  <a:t>If Execute() IS the slowest part, then what does that mean about the relative difficulty of solving A versus B??</a:t>
                </a:r>
              </a:p>
              <a:p>
                <a:pPr lvl="1"/>
                <a:r>
                  <a:rPr lang="en-US" dirty="0"/>
                  <a:t>It means that B is as hard or harder than A. Why?</a:t>
                </a:r>
              </a:p>
              <a:p>
                <a:pPr lvl="1"/>
                <a:r>
                  <a:rPr lang="en-US" dirty="0"/>
                  <a:t>Because B provides an algorithm that solves A, so if algorithm to solve B gets faster, so does the algorithm that solves 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  <a:blipFill>
                <a:blip r:embed="rId2"/>
                <a:stretch>
                  <a:fillRect l="-1370" t="-120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9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Another example of 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Determination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Pick a starting vertex, color it red</a:t>
            </a:r>
          </a:p>
          <a:p>
            <a:r>
              <a:rPr lang="en-US" dirty="0"/>
              <a:t>Color all adjacent nodes blue</a:t>
            </a:r>
          </a:p>
          <a:p>
            <a:pPr lvl="1"/>
            <a:r>
              <a:rPr lang="en-US" dirty="0"/>
              <a:t>And all nodes adjacent to that red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If you ever try coloring a red-node blue, or a blue-node red, then the graph is not bipartite</a:t>
            </a:r>
          </a:p>
          <a:p>
            <a:endParaRPr lang="en-US" dirty="0"/>
          </a:p>
          <a:p>
            <a:r>
              <a:rPr lang="en-US" dirty="0"/>
              <a:t>Does this algorithm sound familiar?</a:t>
            </a:r>
          </a:p>
        </p:txBody>
      </p:sp>
    </p:spTree>
    <p:extLst>
      <p:ext uri="{BB962C8B-B14F-4D97-AF65-F5344CB8AC3E}">
        <p14:creationId xmlns:p14="http://schemas.microsoft.com/office/powerpoint/2010/main" val="139933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Each node on the left can be in at most one matching</a:t>
            </a:r>
          </a:p>
          <a:p>
            <a:pPr lvl="1"/>
            <a:r>
              <a:rPr lang="en-US"/>
              <a:t>This is enforced by the edge of capacity one leading into it</a:t>
            </a:r>
          </a:p>
          <a:p>
            <a:r>
              <a:rPr lang="en-US"/>
              <a:t>Likewise for each node on the right</a:t>
            </a:r>
          </a:p>
          <a:p>
            <a:r>
              <a:rPr lang="en-US"/>
              <a:t>The bottleneck will be how it flows across the bipartite “barrier”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bipartite matching problem into a maximal flow 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Max flow runs in O(E*f)</a:t>
                </a:r>
              </a:p>
              <a:p>
                <a:pPr lvl="1"/>
                <a:r>
                  <a:rPr lang="en-US" dirty="0"/>
                  <a:t>But the max flow is (at most) V/2    (where 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If every node in the graph has flow through it, then there are V/2 units of flow moving through the graph</a:t>
                </a:r>
              </a:p>
              <a:p>
                <a:pPr lvl="1"/>
                <a:r>
                  <a:rPr lang="en-US" dirty="0"/>
                  <a:t>So the running time is equivalent to O(E*V)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87" t="-168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Imperfect bipartite matchings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These exist, and the algorithm may produce them, depending on the graph</a:t>
            </a:r>
          </a:p>
          <a:p>
            <a:pPr lvl="1"/>
            <a:r>
              <a:rPr lang="en-US"/>
              <a:t>The following shows an augmenting path (in the middle) used to achieve the maximal flow on the right</a:t>
            </a:r>
            <a:endParaRPr lang="en-US" dirty="0"/>
          </a:p>
        </p:txBody>
      </p:sp>
      <p:pic>
        <p:nvPicPr>
          <p:cNvPr id="5" name="Picture 2" descr="C:\WINDOWS\Desktop\Oh_type\kleinberg_GIF_01to10\kleinberg_07F10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8753"/>
          <a:stretch>
            <a:fillRect/>
          </a:stretch>
        </p:blipFill>
        <p:spPr bwMode="auto">
          <a:xfrm>
            <a:off x="2133600" y="3657600"/>
            <a:ext cx="777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505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Reductions</a:t>
            </a:r>
            <a:br>
              <a:rPr lang="en-US" dirty="0"/>
            </a:br>
            <a:r>
              <a:rPr lang="en-US" dirty="0"/>
              <a:t>Max-Flow “Variations”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Real world applications don’t have just one source and sink</a:t>
            </a:r>
          </a:p>
          <a:p>
            <a:pPr lvl="1"/>
            <a:r>
              <a:rPr lang="en-US"/>
              <a:t>Instead there are multiple ones: power production / consumption, etc.</a:t>
            </a:r>
          </a:p>
          <a:p>
            <a:r>
              <a:rPr lang="en-US"/>
              <a:t>We designate a set S to be all the nodes that are sources</a:t>
            </a:r>
          </a:p>
          <a:p>
            <a:pPr lvl="1"/>
            <a:r>
              <a:rPr lang="en-US"/>
              <a:t>We can also view them has having negative demand</a:t>
            </a:r>
          </a:p>
          <a:p>
            <a:r>
              <a:rPr lang="en-US"/>
              <a:t>Likewise, we designate a set T to be all the nodes that are sinks</a:t>
            </a:r>
          </a:p>
          <a:p>
            <a:pPr lvl="1"/>
            <a:r>
              <a:rPr lang="en-US"/>
              <a:t>They have positive demand</a:t>
            </a:r>
          </a:p>
          <a:p>
            <a:r>
              <a:rPr lang="en-US"/>
              <a:t>Networks with multiple sources and sinks (modeled using demand) are called </a:t>
            </a:r>
            <a:r>
              <a:rPr lang="en-US" i="1"/>
              <a:t>circulation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to max-flow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With a few modifications, we can make this a max-flow problem:</a:t>
            </a:r>
          </a:p>
          <a:p>
            <a:pPr lvl="1"/>
            <a:r>
              <a:rPr lang="en-US"/>
              <a:t>Create a ‘super source’ s* with edges to each node in S</a:t>
            </a:r>
          </a:p>
          <a:p>
            <a:pPr lvl="2"/>
            <a:r>
              <a:rPr lang="en-US"/>
              <a:t>The capacity of that edge is the size of the source of the node in S</a:t>
            </a:r>
          </a:p>
          <a:p>
            <a:pPr lvl="1"/>
            <a:r>
              <a:rPr lang="en-US"/>
              <a:t>Likewise with the set T</a:t>
            </a:r>
            <a:endParaRPr lang="en-US" dirty="0"/>
          </a:p>
        </p:txBody>
      </p:sp>
      <p:pic>
        <p:nvPicPr>
          <p:cNvPr id="5" name="Picture 2" descr="C:\WINDOWS\Desktop\Oh_type\kleinberg_GIF_01to10\kleinberg_07F1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12470"/>
          <a:stretch>
            <a:fillRect/>
          </a:stretch>
        </p:blipFill>
        <p:spPr bwMode="auto">
          <a:xfrm>
            <a:off x="2362200" y="4055137"/>
            <a:ext cx="6705600" cy="2696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169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Converting a graph with multiple sources and sinks to a single-source-single-sink max-flow problem:</a:t>
            </a:r>
            <a:endParaRPr lang="en-US" dirty="0"/>
          </a:p>
        </p:txBody>
      </p:sp>
      <p:pic>
        <p:nvPicPr>
          <p:cNvPr id="5" name="Picture 2" descr="C:\WINDOWS\Desktop\Oh_type\kleinberg_GIF_01to10\kleinberg_07F1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549" b="22161"/>
          <a:stretch>
            <a:fillRect/>
          </a:stretch>
        </p:blipFill>
        <p:spPr bwMode="auto">
          <a:xfrm>
            <a:off x="1524000" y="2783971"/>
            <a:ext cx="8839200" cy="393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76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Circulation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circulation problem is aiming for </a:t>
            </a:r>
            <a:r>
              <a:rPr lang="en-US" i="1" dirty="0"/>
              <a:t>feasibility</a:t>
            </a:r>
            <a:r>
              <a:rPr lang="en-US" dirty="0"/>
              <a:t>, not max flow</a:t>
            </a:r>
          </a:p>
          <a:p>
            <a:pPr lvl="1"/>
            <a:r>
              <a:rPr lang="en-US" dirty="0"/>
              <a:t>But we use max flow to solve it</a:t>
            </a:r>
          </a:p>
          <a:p>
            <a:r>
              <a:rPr lang="en-US" dirty="0"/>
              <a:t>We set each edge from the super-source to each individual source to be the absolute value as the individual source’s demand</a:t>
            </a:r>
          </a:p>
          <a:p>
            <a:r>
              <a:rPr lang="en-US" dirty="0"/>
              <a:t>Max-flow is then run</a:t>
            </a:r>
          </a:p>
          <a:p>
            <a:r>
              <a:rPr lang="en-US" dirty="0"/>
              <a:t>If the total amount leaving the single-source is the SAME as the capacity of each outgoing edge, then the circulation is feasible</a:t>
            </a:r>
          </a:p>
        </p:txBody>
      </p:sp>
    </p:spTree>
    <p:extLst>
      <p:ext uri="{BB962C8B-B14F-4D97-AF65-F5344CB8AC3E}">
        <p14:creationId xmlns:p14="http://schemas.microsoft.com/office/powerpoint/2010/main" val="330594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far, we have considered only the capacity of an edge: the upper bound on the flow</a:t>
            </a:r>
          </a:p>
          <a:p>
            <a:r>
              <a:rPr lang="en-US" dirty="0"/>
              <a:t>We also want to consider a lower bound on the flow on an edge</a:t>
            </a:r>
          </a:p>
          <a:p>
            <a:pPr lvl="1"/>
            <a:r>
              <a:rPr lang="en-US" dirty="0"/>
              <a:t>i.e. forcing a certain amount of flow through an edge</a:t>
            </a:r>
          </a:p>
          <a:p>
            <a:r>
              <a:rPr lang="en-US" dirty="0"/>
              <a:t>We will reduce this to a circulation problem</a:t>
            </a:r>
          </a:p>
          <a:p>
            <a:pPr lvl="1"/>
            <a:r>
              <a:rPr lang="en-US" dirty="0"/>
              <a:t>Which can then be reduced to a max-flow problem</a:t>
            </a:r>
          </a:p>
        </p:txBody>
      </p:sp>
    </p:spTree>
    <p:extLst>
      <p:ext uri="{BB962C8B-B14F-4D97-AF65-F5344CB8AC3E}">
        <p14:creationId xmlns:p14="http://schemas.microsoft.com/office/powerpoint/2010/main" val="127893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lower bound forces flow across an edge</a:t>
            </a:r>
          </a:p>
          <a:p>
            <a:pPr lvl="1"/>
            <a:r>
              <a:rPr lang="en-US"/>
              <a:t>Which increases demand at the start of the edge (to compensate for the flow across the edge)</a:t>
            </a:r>
          </a:p>
          <a:p>
            <a:pPr lvl="1"/>
            <a:r>
              <a:rPr lang="en-US"/>
              <a:t>And decreases demand at the terminus of the edge (as some flow is fulfilling the 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a flow with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Given a circulation network G, construct a new graph G’ such that for each edge e from u to v with a  lower bound l</a:t>
            </a:r>
            <a:r>
              <a:rPr lang="en-US" baseline="-25000"/>
              <a:t>e</a:t>
            </a:r>
            <a:r>
              <a:rPr lang="en-US"/>
              <a:t>:</a:t>
            </a:r>
          </a:p>
          <a:p>
            <a:pPr lvl="1"/>
            <a:r>
              <a:rPr lang="en-US"/>
              <a:t>We decrease the capacity on that edge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2"/>
            <a:r>
              <a:rPr lang="en-US"/>
              <a:t>As that is the flow that is moving through the edge</a:t>
            </a:r>
          </a:p>
          <a:p>
            <a:pPr lvl="1"/>
            <a:r>
              <a:rPr lang="en-US"/>
              <a:t>We increase the demand at u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1"/>
            <a:r>
              <a:rPr lang="en-US"/>
              <a:t>We decrease the demand at v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r>
              <a:rPr lang="en-US"/>
              <a:t>Then solve G’ as a circulation problem</a:t>
            </a:r>
          </a:p>
          <a:p>
            <a:pPr lvl="1"/>
            <a:r>
              <a:rPr lang="en-US"/>
              <a:t>i.e. add a super-sink and super-terminus, and solve as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Eliminating a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Diagrammatically…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295400" y="2148657"/>
            <a:ext cx="8763000" cy="4426670"/>
            <a:chOff x="762000" y="2133600"/>
            <a:chExt cx="7391400" cy="3733800"/>
          </a:xfrm>
        </p:grpSpPr>
        <p:pic>
          <p:nvPicPr>
            <p:cNvPr id="5" name="Picture 2" descr="C:\WINDOWS\Desktop\Oh_type\kleinberg_GIF_01to10\kleinberg_07F15.gif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22093"/>
            <a:stretch>
              <a:fillRect/>
            </a:stretch>
          </p:blipFill>
          <p:spPr bwMode="auto">
            <a:xfrm>
              <a:off x="762000" y="2133600"/>
              <a:ext cx="7391400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038600" y="2209800"/>
              <a:ext cx="1905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86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7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Max-flow / min-cut</a:t>
            </a:r>
          </a:p>
          <a:p>
            <a:pPr lvl="1"/>
            <a:r>
              <a:rPr lang="en-US" dirty="0"/>
              <a:t>The problems, relationship between them, etc.</a:t>
            </a:r>
          </a:p>
          <a:p>
            <a:pPr lvl="1"/>
            <a:r>
              <a:rPr lang="en-US" dirty="0"/>
              <a:t>Ford-Fulkerson algorithm and related proofs that this approach is optimal</a:t>
            </a:r>
          </a:p>
          <a:p>
            <a:r>
              <a:rPr lang="en-US" dirty="0"/>
              <a:t>Bi-partite matching</a:t>
            </a:r>
          </a:p>
          <a:p>
            <a:pPr lvl="1"/>
            <a:r>
              <a:rPr lang="en-US" dirty="0"/>
              <a:t>First example of a reduction. Use the algorithm from one problem to solve another problem.</a:t>
            </a:r>
          </a:p>
          <a:p>
            <a:r>
              <a:rPr lang="en-US" dirty="0"/>
              <a:t>More reductions</a:t>
            </a:r>
          </a:p>
          <a:p>
            <a:pPr lvl="1"/>
            <a:r>
              <a:rPr lang="en-US" dirty="0"/>
              <a:t>Solving variations of max-flow by converting the problem into an instance of “normal</a:t>
            </a:r>
            <a:r>
              <a:rPr lang="en-US"/>
              <a:t>” max-flow.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37316</TotalTime>
  <Words>2770</Words>
  <Application>Microsoft Macintosh PowerPoint</Application>
  <PresentationFormat>Widescreen</PresentationFormat>
  <Paragraphs>425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Helvetica Neue</vt:lpstr>
      <vt:lpstr>Helvetica Neue Thin</vt:lpstr>
      <vt:lpstr>Symbol</vt:lpstr>
      <vt:lpstr>Times</vt:lpstr>
      <vt:lpstr>CS4102-SlimGray</vt:lpstr>
      <vt:lpstr>CS 3100 – DSA2 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Edge-disjoint paths</vt:lpstr>
      <vt:lpstr>Reduction</vt:lpstr>
      <vt:lpstr>In General: A Reduction</vt:lpstr>
      <vt:lpstr>In General: Reduction</vt:lpstr>
      <vt:lpstr>Total Runtime</vt:lpstr>
      <vt:lpstr>Relative Hard-ness</vt:lpstr>
      <vt:lpstr>Max-flow vs. min-cut</vt:lpstr>
      <vt:lpstr>Bipartite Matching</vt:lpstr>
      <vt:lpstr>Bipartite Graphs</vt:lpstr>
      <vt:lpstr>Notes and assumptions</vt:lpstr>
      <vt:lpstr>Bipartite Determination Algorithm 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Why does this work?</vt:lpstr>
      <vt:lpstr>Reduction details</vt:lpstr>
      <vt:lpstr>Running time</vt:lpstr>
      <vt:lpstr>Imperfect bipartite matchings</vt:lpstr>
      <vt:lpstr>More Reductions Max-Flow “Variations”</vt:lpstr>
      <vt:lpstr>Finding a Circulation</vt:lpstr>
      <vt:lpstr>Reduction to max-flow</vt:lpstr>
      <vt:lpstr>Conversion example</vt:lpstr>
      <vt:lpstr>Circulation notes</vt:lpstr>
      <vt:lpstr>Edge lower bounds</vt:lpstr>
      <vt:lpstr>Handling lower bounds</vt:lpstr>
      <vt:lpstr>Solving a flow with lower bounds</vt:lpstr>
      <vt:lpstr>Eliminating a lower bound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Mark Floryan</cp:lastModifiedBy>
  <cp:revision>3192</cp:revision>
  <dcterms:created xsi:type="dcterms:W3CDTF">2017-08-21T20:54:06Z</dcterms:created>
  <dcterms:modified xsi:type="dcterms:W3CDTF">2022-11-07T19:11:22Z</dcterms:modified>
</cp:coreProperties>
</file>